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</p:sldMasterIdLst>
  <p:notesMasterIdLst>
    <p:notesMasterId r:id="rId32"/>
  </p:notesMasterIdLst>
  <p:handoutMasterIdLst>
    <p:handoutMasterId r:id="rId33"/>
  </p:handoutMasterIdLst>
  <p:sldIdLst>
    <p:sldId id="274" r:id="rId5"/>
    <p:sldId id="425" r:id="rId6"/>
    <p:sldId id="609" r:id="rId7"/>
    <p:sldId id="610" r:id="rId8"/>
    <p:sldId id="611" r:id="rId9"/>
    <p:sldId id="612" r:id="rId10"/>
    <p:sldId id="613" r:id="rId11"/>
    <p:sldId id="614" r:id="rId12"/>
    <p:sldId id="615" r:id="rId13"/>
    <p:sldId id="616" r:id="rId14"/>
    <p:sldId id="617" r:id="rId15"/>
    <p:sldId id="618" r:id="rId16"/>
    <p:sldId id="619" r:id="rId17"/>
    <p:sldId id="620" r:id="rId18"/>
    <p:sldId id="621" r:id="rId19"/>
    <p:sldId id="622" r:id="rId20"/>
    <p:sldId id="623" r:id="rId21"/>
    <p:sldId id="624" r:id="rId22"/>
    <p:sldId id="625" r:id="rId23"/>
    <p:sldId id="626" r:id="rId24"/>
    <p:sldId id="628" r:id="rId25"/>
    <p:sldId id="629" r:id="rId26"/>
    <p:sldId id="627" r:id="rId27"/>
    <p:sldId id="421" r:id="rId28"/>
    <p:sldId id="630" r:id="rId29"/>
    <p:sldId id="423" r:id="rId30"/>
    <p:sldId id="63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>
        <p:scale>
          <a:sx n="75" d="100"/>
          <a:sy n="75" d="100"/>
        </p:scale>
        <p:origin x="-46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5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7156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67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198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2027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09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4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348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55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471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1167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616694/what-is-event-bubbling-and-captu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37.png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s/js_htmldom_events.a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DOM-Level-3-Events/#event-types-lis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Event Handling in JavaScript</a:t>
            </a:r>
            <a:endParaRPr lang="en-US" dirty="0"/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8283360" y="4495800"/>
            <a:ext cx="3221251" cy="1632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495799"/>
            <a:ext cx="1632967" cy="1632967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810000"/>
            <a:ext cx="2278271" cy="250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126697" y="3483249"/>
            <a:ext cx="161948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more powerful way </a:t>
            </a:r>
            <a:r>
              <a:rPr lang="en-US" dirty="0"/>
              <a:t>for attaching event </a:t>
            </a:r>
            <a:r>
              <a:rPr lang="en-US" dirty="0" smtClean="0"/>
              <a:t>handlers: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isCaptureEvent</a:t>
            </a:r>
            <a:r>
              <a:rPr lang="en-US" noProof="1" smtClean="0"/>
              <a:t>: </a:t>
            </a:r>
            <a:r>
              <a:rPr lang="en-US" dirty="0" smtClean="0"/>
              <a:t>catch the "capture" or "bubbling" phase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attach multiple events in a chain</a:t>
            </a:r>
            <a:endParaRPr lang="en-US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noProof="1" smtClean="0"/>
              <a:t>addEventListener(…)</a:t>
            </a:r>
            <a:endParaRPr lang="en-US" noProof="1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414" y="1988403"/>
            <a:ext cx="105917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eventType, eventHandler, isCaptureEvent)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4" y="4563323"/>
            <a:ext cx="10591798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var button = document.getElementById("buttonOK");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addEventListener</a:t>
            </a:r>
            <a:r>
              <a:rPr lang="en-US" sz="2400" noProof="1" smtClean="0">
                <a:solidFill>
                  <a:schemeClr val="tx1"/>
                </a:solidFill>
              </a:rPr>
              <a:t>("click", function() {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console.log("You clicked me");  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}, false);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35484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3188" y="3048000"/>
            <a:ext cx="9884518" cy="820600"/>
          </a:xfrm>
        </p:spPr>
        <p:txBody>
          <a:bodyPr/>
          <a:lstStyle/>
          <a:p>
            <a:r>
              <a:rPr lang="en-US" dirty="0" smtClean="0"/>
              <a:t>Event Handlers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446211" y="38686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608" y="890662"/>
            <a:ext cx="5336716" cy="17763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336" y="4648200"/>
            <a:ext cx="5753100" cy="161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94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98612" y="5199200"/>
            <a:ext cx="8153400" cy="820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"event" </a:t>
            </a:r>
            <a:r>
              <a:rPr lang="en-US" dirty="0"/>
              <a:t>Object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918252"/>
            <a:ext cx="4113581" cy="2314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612" y="1916254"/>
            <a:ext cx="2438400" cy="2316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itle 12"/>
          <p:cNvSpPr txBox="1">
            <a:spLocks/>
          </p:cNvSpPr>
          <p:nvPr/>
        </p:nvSpPr>
        <p:spPr>
          <a:xfrm rot="16200000">
            <a:off x="4792894" y="2696195"/>
            <a:ext cx="3414713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Just take it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object holds information about the event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Passed </a:t>
            </a:r>
            <a:r>
              <a:rPr lang="en-US" dirty="0"/>
              <a:t>as </a:t>
            </a:r>
            <a:r>
              <a:rPr lang="en-US" dirty="0" smtClean="0"/>
              <a:t>parameter to the event handling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object contains information about: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 of the </a:t>
            </a:r>
            <a:r>
              <a:rPr lang="en-US" dirty="0" smtClean="0"/>
              <a:t>event (e.g.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dirty="0" smtClean="0"/>
              <a:t>', '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resize</a:t>
            </a:r>
            <a:r>
              <a:rPr lang="en-US" dirty="0" smtClean="0"/>
              <a:t>', …)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 of the </a:t>
            </a:r>
            <a:r>
              <a:rPr lang="en-US" dirty="0" smtClean="0"/>
              <a:t>event (e.g. the button clicked)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The key pressed for </a:t>
            </a:r>
            <a:r>
              <a:rPr lang="en-US" dirty="0" smtClean="0"/>
              <a:t>keyboard events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mouse button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 cursor position for</a:t>
            </a:r>
            <a:r>
              <a:rPr lang="en-US" dirty="0" smtClean="0"/>
              <a:t> </a:t>
            </a:r>
            <a:r>
              <a:rPr lang="en-US" dirty="0"/>
              <a:t>mouse </a:t>
            </a:r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67208" y="2590995"/>
            <a:ext cx="10485004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btn.onclick = function(event) { alert(event); }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4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 Object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dirty="0" smtClean="0"/>
              <a:t>" </a:t>
            </a:r>
            <a:r>
              <a:rPr lang="en-US" dirty="0"/>
              <a:t>object is </a:t>
            </a:r>
            <a:r>
              <a:rPr lang="en-US" dirty="0" smtClean="0"/>
              <a:t>the </a:t>
            </a:r>
            <a:r>
              <a:rPr lang="en-US" dirty="0"/>
              <a:t>only argument of the </a:t>
            </a:r>
            <a:r>
              <a:rPr lang="en-US" dirty="0" smtClean="0"/>
              <a:t>event handler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 smtClean="0"/>
              <a:t>Old IE versions pass the event in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window.event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834118"/>
            <a:ext cx="10699204" cy="2196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console.log(event.target);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console.log(event.type);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console.log("(" + event.clientX + ", " + event.clientY + ")"); }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button.addEventListener("click", onButtonClick, false);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4884574"/>
            <a:ext cx="10699204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19088" indent="-319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defRPr sz="32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function onButtonClick(event)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if (!event) event = window.event;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// Your event handling code …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</a:pPr>
            <a:r>
              <a:rPr lang="en-US" sz="2300" noProof="1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8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The "event" </a:t>
            </a:r>
            <a:r>
              <a:rPr lang="en-US" dirty="0"/>
              <a:t>Object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06" y="1143000"/>
            <a:ext cx="5269884" cy="351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27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544987"/>
            <a:ext cx="8938472" cy="820600"/>
          </a:xfrm>
        </p:spPr>
        <p:txBody>
          <a:bodyPr/>
          <a:lstStyle/>
          <a:p>
            <a:r>
              <a:rPr lang="en-US" dirty="0"/>
              <a:t>Capturing and Bubbling Events</a:t>
            </a: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62" y="838200"/>
            <a:ext cx="2381250" cy="415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62" y="838200"/>
            <a:ext cx="2762250" cy="4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Autofit/>
          </a:bodyPr>
          <a:lstStyle/>
          <a:p>
            <a:r>
              <a:rPr lang="en-US" sz="3200" dirty="0"/>
              <a:t>When the user clicks on an HTML </a:t>
            </a:r>
            <a:r>
              <a:rPr lang="en-US" sz="3200" dirty="0" smtClean="0"/>
              <a:t>element</a:t>
            </a:r>
          </a:p>
          <a:p>
            <a:pPr lvl="1"/>
            <a:r>
              <a:rPr lang="en-US" sz="3000" dirty="0" smtClean="0"/>
              <a:t>E.g. on a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sz="3000" dirty="0"/>
              <a:t> in the page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000" dirty="0" smtClean="0"/>
              <a:t>The </a:t>
            </a:r>
            <a:r>
              <a:rPr lang="en-US" sz="3000" dirty="0"/>
              <a:t>event is also </a:t>
            </a:r>
            <a:r>
              <a:rPr lang="en-US" sz="3000" dirty="0" smtClean="0"/>
              <a:t>fired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on all of 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parents</a:t>
            </a:r>
          </a:p>
          <a:p>
            <a:r>
              <a:rPr lang="en-US" sz="3200" dirty="0" smtClean="0"/>
              <a:t>The </a:t>
            </a:r>
            <a:r>
              <a:rPr lang="en-US" sz="3200" dirty="0"/>
              <a:t>button is still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</a:p>
          <a:p>
            <a:pPr lvl="1"/>
            <a:r>
              <a:rPr lang="en-US" sz="3000" dirty="0" smtClean="0"/>
              <a:t>But </a:t>
            </a:r>
            <a:r>
              <a:rPr lang="en-US" sz="3000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/>
              <a:t> event is fired on all of its parents</a:t>
            </a:r>
          </a:p>
          <a:p>
            <a:pPr lvl="1"/>
            <a:r>
              <a:rPr lang="en-US" sz="3000" dirty="0" smtClean="0"/>
              <a:t>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en-US" sz="3000" dirty="0" smtClean="0"/>
              <a:t> event </a:t>
            </a:r>
            <a:r>
              <a:rPr lang="en-US" sz="3000" dirty="0"/>
              <a:t>is fired on all elements in the </a:t>
            </a:r>
            <a:r>
              <a:rPr lang="en-US" sz="3000" dirty="0" smtClean="0"/>
              <a:t>chain</a:t>
            </a:r>
            <a:endParaRPr lang="en-US" sz="3000" dirty="0"/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Events </a:t>
            </a:r>
            <a:r>
              <a:rPr lang="en-US" dirty="0"/>
              <a:t>Chain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497" y="2362200"/>
            <a:ext cx="3359829" cy="25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7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413" y="1179443"/>
            <a:ext cx="11804822" cy="5542033"/>
          </a:xfrm>
        </p:spPr>
        <p:txBody>
          <a:bodyPr>
            <a:normAutofit lnSpcReduction="10000"/>
          </a:bodyPr>
          <a:lstStyle/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Capturing</a:t>
            </a:r>
            <a:r>
              <a:rPr lang="en-US" sz="3200" dirty="0" smtClean="0"/>
              <a:t> </a:t>
            </a:r>
            <a:r>
              <a:rPr lang="en-US" sz="3200" dirty="0"/>
              <a:t>handlers go down the chain</a:t>
            </a:r>
          </a:p>
          <a:p>
            <a:pPr lvl="1"/>
            <a:r>
              <a:rPr lang="en-US" sz="3000" dirty="0"/>
              <a:t>The first executed handler is on the </a:t>
            </a:r>
            <a:r>
              <a:rPr lang="en-US" sz="3000" dirty="0" smtClean="0"/>
              <a:t>parent</a:t>
            </a:r>
            <a:endParaRPr lang="en-US" sz="3000" dirty="0"/>
          </a:p>
          <a:p>
            <a:pPr lvl="1"/>
            <a:r>
              <a:rPr lang="en-US" sz="3000" dirty="0"/>
              <a:t>The last executed handler is on the </a:t>
            </a:r>
            <a:r>
              <a:rPr lang="en-US" sz="3000" dirty="0" smtClean="0"/>
              <a:t>target</a:t>
            </a:r>
            <a:endParaRPr lang="en-US" sz="3000" dirty="0"/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Bubbling</a:t>
            </a:r>
            <a:r>
              <a:rPr lang="en-US" sz="3200" dirty="0" smtClean="0"/>
              <a:t> </a:t>
            </a:r>
            <a:r>
              <a:rPr lang="en-US" sz="3200" dirty="0"/>
              <a:t>handlers bubble up to the parent</a:t>
            </a:r>
          </a:p>
          <a:p>
            <a:pPr lvl="1"/>
            <a:r>
              <a:rPr lang="en-US" sz="3000" dirty="0"/>
              <a:t>The first executed handler is on the target</a:t>
            </a:r>
          </a:p>
          <a:p>
            <a:pPr lvl="1"/>
            <a:r>
              <a:rPr lang="en-US" sz="3000" dirty="0"/>
              <a:t>Then its parent's, and its parent's, </a:t>
            </a:r>
            <a:r>
              <a:rPr lang="en-US" sz="3000" dirty="0" smtClean="0"/>
              <a:t>etc.</a:t>
            </a:r>
          </a:p>
          <a:p>
            <a:r>
              <a:rPr lang="en-US" dirty="0" smtClean="0">
                <a:hlinkClick r:id="rId3"/>
              </a:rPr>
              <a:t>Capturing and Bubbling Explained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Chains: Types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88" y="1565318"/>
            <a:ext cx="4449346" cy="4454482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680539" y="1295400"/>
            <a:ext cx="6785473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1"/>
                </a:solidFill>
              </a:rPr>
              <a:t>domElement</a:t>
            </a:r>
            <a:r>
              <a:rPr lang="en-US" sz="2400" noProof="1">
                <a:solidFill>
                  <a:schemeClr val="tx1"/>
                </a:solidFill>
              </a:rPr>
              <a:t>.addEventListener(</a:t>
            </a:r>
            <a:r>
              <a:rPr lang="en-US" sz="2400" noProof="1" smtClean="0">
                <a:solidFill>
                  <a:schemeClr val="tx1"/>
                </a:solidFill>
              </a:rPr>
              <a:t>eventType,</a:t>
            </a:r>
          </a:p>
          <a:p>
            <a:r>
              <a:rPr lang="en-US" sz="2400" noProof="1" smtClean="0">
                <a:solidFill>
                  <a:schemeClr val="tx1"/>
                </a:solidFill>
              </a:rPr>
              <a:t>  eventHandler,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isCaptureEvent</a:t>
            </a:r>
            <a:r>
              <a:rPr lang="en-US" sz="2400" noProof="1" smtClean="0">
                <a:solidFill>
                  <a:schemeClr val="tx1"/>
                </a:solidFill>
              </a:rPr>
              <a:t>)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0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58176"/>
            <a:ext cx="8938472" cy="820600"/>
          </a:xfrm>
        </p:spPr>
        <p:txBody>
          <a:bodyPr/>
          <a:lstStyle/>
          <a:p>
            <a:r>
              <a:rPr lang="en-US" dirty="0"/>
              <a:t>Event Chain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4" y="1126643"/>
            <a:ext cx="6453928" cy="3337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338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JavaScript Event Model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Event Handler Registration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The “event” object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Capturing and bubbling events</a:t>
            </a:r>
          </a:p>
          <a:p>
            <a:pPr marL="815921" lvl="1" indent="-511175">
              <a:lnSpc>
                <a:spcPct val="110000"/>
              </a:lnSpc>
            </a:pPr>
            <a:r>
              <a:rPr lang="en-US" dirty="0" smtClean="0"/>
              <a:t>Event </a:t>
            </a:r>
            <a:r>
              <a:rPr lang="en-US" dirty="0" smtClean="0"/>
              <a:t>chaining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Creating </a:t>
            </a:r>
            <a:r>
              <a:rPr lang="en-US" smtClean="0"/>
              <a:t>custom events</a:t>
            </a:r>
            <a:endParaRPr lang="en-US" dirty="0" smtClean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6385966" y="2760865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84" y="1752600"/>
            <a:ext cx="3547139" cy="4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Custom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30869"/>
          </a:xfrm>
        </p:spPr>
        <p:txBody>
          <a:bodyPr/>
          <a:lstStyle/>
          <a:p>
            <a:r>
              <a:rPr lang="en-US" sz="3600" dirty="0" smtClean="0"/>
              <a:t>Creating and dispatching custom events</a:t>
            </a:r>
            <a:endParaRPr lang="en-US" sz="3600" dirty="0"/>
          </a:p>
        </p:txBody>
      </p:sp>
      <p:pic>
        <p:nvPicPr>
          <p:cNvPr id="1026" name="Picture 2" descr="C:\Users\Bi0GaMe\Documents\imported-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2" y="10668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7603" y="1169584"/>
            <a:ext cx="11804822" cy="5570355"/>
          </a:xfrm>
        </p:spPr>
        <p:txBody>
          <a:bodyPr/>
          <a:lstStyle/>
          <a:p>
            <a:r>
              <a:rPr lang="en-US" dirty="0" smtClean="0"/>
              <a:t>Using the JavaScript API we can create our own events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CustomEvent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class allows you to create your own events.</a:t>
            </a:r>
          </a:p>
          <a:p>
            <a:r>
              <a:rPr lang="en-US" dirty="0" smtClean="0"/>
              <a:t>To create a custom event you need to call the constructor as follows: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custom events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3954762"/>
            <a:ext cx="10699204" cy="426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CustomEvent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(name, [customEventInit]);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5015504"/>
            <a:ext cx="3688804" cy="941789"/>
          </a:xfrm>
          <a:prstGeom prst="wedgeRoundRectCallout">
            <a:avLst>
              <a:gd name="adj1" fmla="val -39542"/>
              <a:gd name="adj2" fmla="val -11429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Optional: initialization parameters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5015505"/>
            <a:ext cx="2895600" cy="941789"/>
          </a:xfrm>
          <a:prstGeom prst="wedgeRoundRectCallout">
            <a:avLst>
              <a:gd name="adj1" fmla="val 40631"/>
              <a:gd name="adj2" fmla="val -11968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name of the event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9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we create the event we need to add a listener that listens for that event.</a:t>
            </a:r>
          </a:p>
          <a:p>
            <a:r>
              <a:rPr lang="en-US" dirty="0" smtClean="0"/>
              <a:t>Finally we dispatch/trigger the event when needed.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</a:t>
            </a:r>
            <a:r>
              <a:rPr lang="en-US" dirty="0" smtClean="0"/>
              <a:t>events(2)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8012" y="3540725"/>
            <a:ext cx="10699204" cy="14884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= new CustomEvent('yell');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elem.addEventListener('yell', function(e) { … });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elem.dispatchEvent(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customEv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7514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2" y="4953000"/>
            <a:ext cx="8938472" cy="820600"/>
          </a:xfrm>
        </p:spPr>
        <p:txBody>
          <a:bodyPr/>
          <a:lstStyle/>
          <a:p>
            <a:r>
              <a:rPr lang="en-US" dirty="0" smtClean="0"/>
              <a:t>Custom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2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C:\Users\Bi0GaMe\Documents\extra-1280x1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990600"/>
            <a:ext cx="487680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7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JavaScript Event Model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Event Handler Registration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The “event” object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/>
              <a:t>Capturing and </a:t>
            </a:r>
            <a:r>
              <a:rPr lang="en-US" dirty="0" smtClean="0"/>
              <a:t>bubbling events</a:t>
            </a:r>
            <a:endParaRPr lang="en-US" dirty="0"/>
          </a:p>
          <a:p>
            <a:pPr marL="815921" lvl="1" indent="-511175">
              <a:lnSpc>
                <a:spcPct val="110000"/>
              </a:lnSpc>
            </a:pPr>
            <a:r>
              <a:rPr lang="en-US" dirty="0"/>
              <a:t>Event </a:t>
            </a:r>
            <a:r>
              <a:rPr lang="en-US" dirty="0" smtClean="0"/>
              <a:t>chaining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Creating custom events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DOM and Events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6366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/>
              <a:t>JavaScript Event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13000"/>
            <a:ext cx="4167928" cy="364844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448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event model </a:t>
            </a:r>
            <a:r>
              <a:rPr lang="en-US" dirty="0" smtClean="0"/>
              <a:t>provides notifications for certain events</a:t>
            </a:r>
          </a:p>
          <a:p>
            <a:pPr lvl="1"/>
            <a:r>
              <a:rPr lang="en-US" dirty="0" smtClean="0"/>
              <a:t>E.g. execute a JS function when a button is clicked</a:t>
            </a:r>
            <a:endParaRPr lang="en-US" dirty="0"/>
          </a:p>
          <a:p>
            <a:r>
              <a:rPr lang="en-US" dirty="0"/>
              <a:t>The DOM event model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listeners attached to the DOM </a:t>
            </a:r>
            <a:r>
              <a:rPr lang="en-US" dirty="0" smtClean="0"/>
              <a:t>objects</a:t>
            </a:r>
          </a:p>
          <a:p>
            <a:r>
              <a:rPr lang="en-US" dirty="0" smtClean="0">
                <a:hlinkClick r:id="rId3"/>
              </a:rPr>
              <a:t>Events Demo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Model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886200"/>
            <a:ext cx="5337178" cy="2379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94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DOM provides </a:t>
            </a:r>
            <a:r>
              <a:rPr lang="en-US" dirty="0" smtClean="0"/>
              <a:t>access to many events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mouse clicks, mouse moves, mouse over,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finger touch, touch start, end, move,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field focus, value change, form submit,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Keyboard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 smtClean="0"/>
              <a:t>– key down, key up, key press, …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/ UI events </a:t>
            </a:r>
            <a:r>
              <a:rPr lang="en-US" dirty="0" smtClean="0"/>
              <a:t>– node insert, node remove, load, resize, …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Full list of all DOM event types: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hlinkClick r:id="rId2"/>
              </a:rPr>
              <a:t>http://www.w3.org/TR/DOM-Level-3-Events/#event-types-list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dirty="0"/>
              <a:t>You </a:t>
            </a:r>
            <a:r>
              <a:rPr lang="en-US" dirty="0" smtClean="0"/>
              <a:t>may also define custom event types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79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Event Types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4597606" y="1681429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abort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</a:p>
          <a:p>
            <a:pPr marL="0"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</a:p>
          <a:p>
            <a:pPr marL="0" lvl="1"/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change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2" y="1681429"/>
            <a:ext cx="2768261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hover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mouseup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mousedown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mouseover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mouseout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651" y="4983182"/>
            <a:ext cx="2768261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keydown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keypress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keyup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41230" y="4983182"/>
            <a:ext cx="2768261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blur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focusin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focusout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12" y="989186"/>
            <a:ext cx="41148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16606" y="971669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8712" y="4162415"/>
            <a:ext cx="4114800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60230" y="4161657"/>
            <a:ext cx="3610582" cy="63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382281" y="3183901"/>
            <a:ext cx="2768261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ouchstart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ouchend</a:t>
            </a:r>
          </a:p>
          <a:p>
            <a:pPr marL="0" lvl="1"/>
            <a:r>
              <a:rPr lang="en-US" sz="2200" noProof="1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ouchcancel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touchleave</a:t>
            </a:r>
          </a:p>
          <a:p>
            <a:pPr marL="0" lvl="1"/>
            <a:r>
              <a:rPr lang="en-US" sz="22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touchmove</a:t>
            </a:r>
            <a:endParaRPr lang="en-US" sz="22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30644" y="2392805"/>
            <a:ext cx="3610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 smtClean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 smtClean="0">
                <a:solidFill>
                  <a:prstClr val="white"/>
                </a:solidFill>
              </a:rPr>
              <a:t>events</a:t>
            </a:r>
            <a:endParaRPr lang="en-US" sz="3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/>
              <a:t>Event </a:t>
            </a:r>
            <a:r>
              <a:rPr lang="en-US" dirty="0" smtClean="0"/>
              <a:t>Handler Registration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2954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737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HTML attributes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HTML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buttonClickFunction()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34061"/>
            <a:ext cx="1043237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function buttonClickFunction() {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  console.log("You clicked the [Click Me!] button");</a:t>
            </a:r>
          </a:p>
          <a:p>
            <a:pPr algn="l">
              <a:lnSpc>
                <a:spcPct val="110000"/>
              </a:lnSpc>
            </a:pPr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73664" y="586293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alert('OK clicked')</a:t>
            </a:r>
            <a:r>
              <a:rPr lang="en-US" sz="2400" noProof="1" smtClean="0">
                <a:solidFill>
                  <a:schemeClr val="tx1"/>
                </a:solidFill>
              </a:rPr>
              <a:t>"&gt;OK&lt;/button&gt;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handling JavaScript code can be specified in the JS code through the properties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onresize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Event Handler in the JS Code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7442" y="2748195"/>
            <a:ext cx="1043237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5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400" noProof="1" smtClean="0">
                <a:solidFill>
                  <a:schemeClr val="tx1"/>
                </a:solidFill>
              </a:rPr>
              <a:t>="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click-button</a:t>
            </a:r>
            <a:r>
              <a:rPr lang="en-US" sz="2400" noProof="1" smtClean="0">
                <a:solidFill>
                  <a:schemeClr val="tx1"/>
                </a:solidFill>
              </a:rPr>
              <a:t>"&gt;Click Me!&lt;/button&gt;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7442" y="4015408"/>
            <a:ext cx="10432370" cy="2169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15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&lt;button id="click-button"&gt;Click me&lt;/button&gt;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var button = document.getElementById("click-button");</a:t>
            </a:r>
          </a:p>
          <a:p>
            <a:pPr algn="l">
              <a:spcBef>
                <a:spcPts val="900"/>
              </a:spcBef>
            </a:pPr>
            <a:r>
              <a:rPr lang="en-US" sz="2400" noProof="1" smtClean="0">
                <a:solidFill>
                  <a:schemeClr val="tx1"/>
                </a:solidFill>
              </a:rPr>
              <a:t>button.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sz="2400" noProof="1" smtClean="0">
                <a:solidFill>
                  <a:schemeClr val="tx1"/>
                </a:solidFill>
              </a:rPr>
              <a:t> = function onButtonClick() {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  console.log("You clicked the button");</a:t>
            </a:r>
          </a:p>
          <a:p>
            <a:pPr algn="l"/>
            <a:r>
              <a:rPr lang="en-US" sz="2400" noProof="1" smtClean="0">
                <a:solidFill>
                  <a:schemeClr val="tx1"/>
                </a:solidFill>
              </a:rPr>
              <a:t>}</a:t>
            </a:r>
            <a:endParaRPr lang="en-US" sz="2400" noProof="1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 flipV="1">
            <a:off x="5811359" y="3389016"/>
            <a:ext cx="344534" cy="457199"/>
          </a:xfrm>
          <a:prstGeom prst="downArrow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500" b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22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1080</Words>
  <Application>Microsoft Office PowerPoint</Application>
  <PresentationFormat>Custom</PresentationFormat>
  <Paragraphs>218</Paragraphs>
  <Slides>27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SoftUni 16x9</vt:lpstr>
      <vt:lpstr>2_SoftUni 16x9</vt:lpstr>
      <vt:lpstr>1_SoftUni 16x9</vt:lpstr>
      <vt:lpstr>Events</vt:lpstr>
      <vt:lpstr>Table of Contents </vt:lpstr>
      <vt:lpstr>JavaScript Event Model</vt:lpstr>
      <vt:lpstr>Event Model</vt:lpstr>
      <vt:lpstr>Event Types</vt:lpstr>
      <vt:lpstr>Common Event Types</vt:lpstr>
      <vt:lpstr>Event Handler Registration</vt:lpstr>
      <vt:lpstr>Define Event Handler in the HTML Code</vt:lpstr>
      <vt:lpstr>Define Event Handler in the JS Code</vt:lpstr>
      <vt:lpstr>Using addEventListener(…)</vt:lpstr>
      <vt:lpstr>Event Handlers</vt:lpstr>
      <vt:lpstr>The "event" Object</vt:lpstr>
      <vt:lpstr>The "event" Object</vt:lpstr>
      <vt:lpstr>Event Object </vt:lpstr>
      <vt:lpstr>The "event" Object</vt:lpstr>
      <vt:lpstr>Capturing and Bubbling Events</vt:lpstr>
      <vt:lpstr>Browser Events Chain</vt:lpstr>
      <vt:lpstr>Event Chains: Types</vt:lpstr>
      <vt:lpstr>Event Chain</vt:lpstr>
      <vt:lpstr>Custom events</vt:lpstr>
      <vt:lpstr>Creating custom events</vt:lpstr>
      <vt:lpstr>Creating custom events(2)</vt:lpstr>
      <vt:lpstr>Custom events</vt:lpstr>
      <vt:lpstr>Summary</vt:lpstr>
      <vt:lpstr>JavaScript DOM and Events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2016-02-03T19:06:49Z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